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6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94C-11D7-48DE-9394-2A5383146AAC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1AC4-8B9C-4203-BAA4-0FF8E139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30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94C-11D7-48DE-9394-2A5383146AAC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1AC4-8B9C-4203-BAA4-0FF8E139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634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94C-11D7-48DE-9394-2A5383146AAC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1AC4-8B9C-4203-BAA4-0FF8E139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225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94C-11D7-48DE-9394-2A5383146AAC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1AC4-8B9C-4203-BAA4-0FF8E139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970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94C-11D7-48DE-9394-2A5383146AAC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1AC4-8B9C-4203-BAA4-0FF8E139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336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94C-11D7-48DE-9394-2A5383146AAC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1AC4-8B9C-4203-BAA4-0FF8E139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815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94C-11D7-48DE-9394-2A5383146AAC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1AC4-8B9C-4203-BAA4-0FF8E139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5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94C-11D7-48DE-9394-2A5383146AAC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1AC4-8B9C-4203-BAA4-0FF8E139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43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94C-11D7-48DE-9394-2A5383146AAC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1AC4-8B9C-4203-BAA4-0FF8E139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074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94C-11D7-48DE-9394-2A5383146AAC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1AC4-8B9C-4203-BAA4-0FF8E139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677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94C-11D7-48DE-9394-2A5383146AAC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1AC4-8B9C-4203-BAA4-0FF8E1393D79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827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94C-11D7-48DE-9394-2A5383146AAC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1AC4-8B9C-4203-BAA4-0FF8E139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594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94C-11D7-48DE-9394-2A5383146AAC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1AC4-8B9C-4203-BAA4-0FF8E1393D7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526426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94C-11D7-48DE-9394-2A5383146AAC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1AC4-8B9C-4203-BAA4-0FF8E139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4760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94C-11D7-48DE-9394-2A5383146AAC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1AC4-8B9C-4203-BAA4-0FF8E139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326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94C-11D7-48DE-9394-2A5383146AAC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1AC4-8B9C-4203-BAA4-0FF8E139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300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D794C-11D7-48DE-9394-2A5383146AAC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2991AC4-8B9C-4203-BAA4-0FF8E139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428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b="1" dirty="0" smtClean="0">
                <a:solidFill>
                  <a:srgbClr val="0070C0"/>
                </a:solidFill>
              </a:rPr>
              <a:t>In the Past</a:t>
            </a:r>
            <a:endParaRPr lang="ru-RU" sz="96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84700" y="4960137"/>
            <a:ext cx="1126299" cy="146304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2365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76405"/>
            <a:ext cx="8596668" cy="5661765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Tick-​​tock! Tick-tock!</a:t>
            </a:r>
            <a:endParaRPr lang="ru-RU" sz="4800" dirty="0">
              <a:solidFill>
                <a:srgbClr val="FF0000"/>
              </a:solidFill>
            </a:endParaRPr>
          </a:p>
          <a:p>
            <a:pPr algn="ctr"/>
            <a:r>
              <a:rPr lang="en-US" sz="4800" b="1" dirty="0">
                <a:solidFill>
                  <a:srgbClr val="FF0000"/>
                </a:solidFill>
              </a:rPr>
              <a:t>Merrily sings the clock.</a:t>
            </a:r>
            <a:endParaRPr lang="ru-RU" sz="4800" dirty="0">
              <a:solidFill>
                <a:srgbClr val="FF0000"/>
              </a:solidFill>
            </a:endParaRPr>
          </a:p>
          <a:p>
            <a:pPr algn="ctr"/>
            <a:r>
              <a:rPr lang="en-US" sz="4800" b="1" dirty="0">
                <a:solidFill>
                  <a:srgbClr val="FF0000"/>
                </a:solidFill>
              </a:rPr>
              <a:t>It's time to play</a:t>
            </a:r>
            <a:endParaRPr lang="ru-RU" sz="4800" dirty="0">
              <a:solidFill>
                <a:srgbClr val="FF0000"/>
              </a:solidFill>
            </a:endParaRPr>
          </a:p>
          <a:p>
            <a:pPr algn="ctr"/>
            <a:r>
              <a:rPr lang="en-US" sz="4800" b="1" dirty="0">
                <a:solidFill>
                  <a:srgbClr val="FF0000"/>
                </a:solidFill>
              </a:rPr>
              <a:t>It's time to work</a:t>
            </a:r>
            <a:endParaRPr lang="ru-RU" sz="4800" dirty="0">
              <a:solidFill>
                <a:srgbClr val="FF0000"/>
              </a:solidFill>
            </a:endParaRPr>
          </a:p>
          <a:p>
            <a:pPr algn="ctr"/>
            <a:r>
              <a:rPr lang="en-US" sz="4800" b="1" dirty="0">
                <a:solidFill>
                  <a:srgbClr val="FF0000"/>
                </a:solidFill>
              </a:rPr>
              <a:t>It's </a:t>
            </a:r>
            <a:r>
              <a:rPr lang="en-US" sz="4800" b="1" u="sng" dirty="0">
                <a:solidFill>
                  <a:srgbClr val="FF0000"/>
                </a:solidFill>
              </a:rPr>
              <a:t>a magic clock.</a:t>
            </a:r>
            <a:endParaRPr lang="ru-RU" sz="4800" dirty="0">
              <a:solidFill>
                <a:srgbClr val="FF0000"/>
              </a:solidFill>
            </a:endParaRPr>
          </a:p>
          <a:p>
            <a:pPr algn="ctr"/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226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18773" y="313151"/>
            <a:ext cx="6125227" cy="5574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weekly newspaper-</a:t>
            </a:r>
            <a:r>
              <a:rPr lang="ru-RU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еженедельная газета</a:t>
            </a:r>
            <a:endParaRPr lang="ru-RU" sz="4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mine-</a:t>
            </a:r>
            <a:r>
              <a:rPr lang="ru-RU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шахта</a:t>
            </a:r>
            <a:endParaRPr lang="ru-RU" sz="4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wealthy- </a:t>
            </a:r>
            <a:r>
              <a:rPr lang="ru-RU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богатый</a:t>
            </a:r>
            <a:endParaRPr lang="ru-RU" sz="4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ruined-</a:t>
            </a:r>
            <a:r>
              <a:rPr lang="ru-RU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разрушенный</a:t>
            </a:r>
            <a:endParaRPr lang="ru-RU" sz="4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get an idea</a:t>
            </a:r>
            <a:r>
              <a:rPr lang="ru-RU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-получить представление</a:t>
            </a:r>
            <a:endParaRPr lang="ru-RU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986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588811"/>
              </p:ext>
            </p:extLst>
          </p:nvPr>
        </p:nvGraphicFramePr>
        <p:xfrm>
          <a:off x="1377863" y="1340285"/>
          <a:ext cx="7853819" cy="45344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27175"/>
                <a:gridCol w="1366129"/>
                <a:gridCol w="2192055"/>
                <a:gridCol w="2868460"/>
              </a:tblGrid>
              <a:tr h="2296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4000" dirty="0">
                          <a:effectLst/>
                        </a:rPr>
                        <a:t>-d</a:t>
                      </a:r>
                      <a:endParaRPr lang="ru-RU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4000" dirty="0">
                          <a:effectLst/>
                        </a:rPr>
                        <a:t>-</a:t>
                      </a:r>
                      <a:r>
                        <a:rPr lang="ru-RU" sz="4000" dirty="0" err="1">
                          <a:effectLst/>
                        </a:rPr>
                        <a:t>ed</a:t>
                      </a:r>
                      <a:endParaRPr lang="ru-RU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4000" dirty="0" err="1">
                          <a:effectLst/>
                        </a:rPr>
                        <a:t>y-i+ed</a:t>
                      </a:r>
                      <a:endParaRPr lang="ru-RU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ru-RU" sz="4000" dirty="0" err="1">
                          <a:effectLst/>
                        </a:rPr>
                        <a:t>double</a:t>
                      </a:r>
                      <a:r>
                        <a:rPr lang="ru-RU" sz="4000" dirty="0">
                          <a:effectLst/>
                        </a:rPr>
                        <a:t> </a:t>
                      </a:r>
                      <a:r>
                        <a:rPr lang="ru-RU" sz="4000" dirty="0" err="1">
                          <a:effectLst/>
                        </a:rPr>
                        <a:t>consonant</a:t>
                      </a:r>
                      <a:r>
                        <a:rPr lang="ru-RU" sz="4000" dirty="0">
                          <a:effectLst/>
                        </a:rPr>
                        <a:t> +</a:t>
                      </a:r>
                      <a:r>
                        <a:rPr lang="ru-RU" sz="4000" dirty="0" err="1">
                          <a:effectLst/>
                        </a:rPr>
                        <a:t>ed</a:t>
                      </a:r>
                      <a:endParaRPr lang="ru-RU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188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188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5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8620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306573"/>
              </p:ext>
            </p:extLst>
          </p:nvPr>
        </p:nvGraphicFramePr>
        <p:xfrm>
          <a:off x="751562" y="1114816"/>
          <a:ext cx="7657584" cy="4786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0640"/>
                <a:gridCol w="1706023"/>
                <a:gridCol w="1691013"/>
                <a:gridCol w="2759908"/>
              </a:tblGrid>
              <a:tr h="11940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-d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-ed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y-i+ed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double consonant +ed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35920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changed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danced 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lived 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loved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cooked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kissed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laughed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pulled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cried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hurried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studied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tri</a:t>
                      </a:r>
                      <a:r>
                        <a:rPr lang="ru-RU" sz="2800">
                          <a:effectLst/>
                        </a:rPr>
                        <a:t>е</a:t>
                      </a:r>
                      <a:r>
                        <a:rPr lang="en-US" sz="2800">
                          <a:effectLst/>
                        </a:rPr>
                        <a:t>d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dropped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planned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robbed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travelled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4010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4998" y="839244"/>
            <a:ext cx="6739002" cy="4538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5400" b="1" dirty="0" smtClean="0">
                <a:solidFill>
                  <a:srgbClr val="0070C0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I </a:t>
            </a:r>
            <a:r>
              <a:rPr lang="ru-RU" sz="5400" b="1" dirty="0" err="1" smtClean="0">
                <a:solidFill>
                  <a:srgbClr val="0070C0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played</a:t>
            </a:r>
            <a:r>
              <a:rPr lang="ru-RU" sz="5400" b="1" dirty="0" smtClean="0">
                <a:solidFill>
                  <a:srgbClr val="0070C0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.</a:t>
            </a:r>
            <a:endParaRPr lang="en-US" sz="5400" b="1" dirty="0" smtClean="0">
              <a:solidFill>
                <a:srgbClr val="0070C0"/>
              </a:solidFill>
              <a:effectLst/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sz="5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5400" b="1" dirty="0" smtClean="0">
                <a:solidFill>
                  <a:srgbClr val="0070C0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I </a:t>
            </a:r>
            <a:r>
              <a:rPr lang="ru-RU" sz="5400" b="1" dirty="0" err="1" smtClean="0">
                <a:solidFill>
                  <a:srgbClr val="0070C0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didn't</a:t>
            </a:r>
            <a:r>
              <a:rPr lang="ru-RU" sz="5400" b="1" dirty="0" smtClean="0">
                <a:solidFill>
                  <a:srgbClr val="0070C0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ru-RU" sz="5400" b="1" dirty="0" err="1" smtClean="0">
                <a:solidFill>
                  <a:srgbClr val="0070C0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play</a:t>
            </a:r>
            <a:r>
              <a:rPr lang="ru-RU" sz="5400" b="1" dirty="0" smtClean="0">
                <a:solidFill>
                  <a:srgbClr val="0070C0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.</a:t>
            </a:r>
            <a:endParaRPr lang="en-US" sz="5400" b="1" dirty="0" smtClean="0">
              <a:solidFill>
                <a:srgbClr val="0070C0"/>
              </a:solidFill>
              <a:effectLst/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sz="5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5400" b="1" dirty="0" err="1" smtClean="0">
                <a:solidFill>
                  <a:srgbClr val="0070C0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Did</a:t>
            </a:r>
            <a:r>
              <a:rPr lang="ru-RU" sz="5400" b="1" dirty="0" smtClean="0">
                <a:solidFill>
                  <a:srgbClr val="0070C0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ru-RU" sz="5400" b="1" dirty="0" err="1" smtClean="0">
                <a:solidFill>
                  <a:srgbClr val="0070C0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you</a:t>
            </a:r>
            <a:r>
              <a:rPr lang="ru-RU" sz="5400" b="1" dirty="0" smtClean="0">
                <a:solidFill>
                  <a:srgbClr val="0070C0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ru-RU" sz="5400" b="1" dirty="0" err="1" smtClean="0">
                <a:solidFill>
                  <a:srgbClr val="0070C0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play</a:t>
            </a:r>
            <a:r>
              <a:rPr lang="ru-RU" sz="5400" b="1" dirty="0" smtClean="0">
                <a:solidFill>
                  <a:srgbClr val="0070C0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?</a:t>
            </a:r>
            <a:endParaRPr lang="ru-RU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158698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64</TotalTime>
  <Words>89</Words>
  <Application>Microsoft Office PowerPoint</Application>
  <PresentationFormat>Широкоэкранный</PresentationFormat>
  <Paragraphs>48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Calibri</vt:lpstr>
      <vt:lpstr>Courier New</vt:lpstr>
      <vt:lpstr>inherit</vt:lpstr>
      <vt:lpstr>Times New Roman</vt:lpstr>
      <vt:lpstr>Trebuchet MS</vt:lpstr>
      <vt:lpstr>Wingdings 3</vt:lpstr>
      <vt:lpstr>Грань</vt:lpstr>
      <vt:lpstr>In the Past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the Past</dc:title>
  <dc:creator>Ученик</dc:creator>
  <cp:lastModifiedBy>Ученик</cp:lastModifiedBy>
  <cp:revision>3</cp:revision>
  <dcterms:created xsi:type="dcterms:W3CDTF">2025-01-22T10:08:05Z</dcterms:created>
  <dcterms:modified xsi:type="dcterms:W3CDTF">2025-01-22T11:12:34Z</dcterms:modified>
</cp:coreProperties>
</file>