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6FEDE-4A6D-4E86-8D6A-DCBEEAA23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296" y="609599"/>
            <a:ext cx="11317356" cy="5075584"/>
          </a:xfrm>
        </p:spPr>
        <p:txBody>
          <a:bodyPr>
            <a:noAutofit/>
          </a:bodyPr>
          <a:lstStyle/>
          <a:p>
            <a:r>
              <a:rPr lang="ru-RU" sz="6000" b="1" dirty="0"/>
              <a:t>Глагол </a:t>
            </a:r>
            <a:r>
              <a:rPr lang="en-US" sz="6000" b="1" dirty="0">
                <a:solidFill>
                  <a:srgbClr val="0070C0"/>
                </a:solidFill>
              </a:rPr>
              <a:t>Have(Has)-</a:t>
            </a:r>
            <a:r>
              <a:rPr lang="ru-RU" sz="6000" b="1" dirty="0"/>
              <a:t>иметь</a:t>
            </a:r>
            <a:br>
              <a:rPr lang="ru-RU" sz="6000" dirty="0"/>
            </a:br>
            <a:r>
              <a:rPr lang="ru-RU" sz="6000" b="1" dirty="0"/>
              <a:t>Оборот </a:t>
            </a:r>
            <a:r>
              <a:rPr lang="en-US" sz="6000" b="1" dirty="0">
                <a:solidFill>
                  <a:srgbClr val="0070C0"/>
                </a:solidFill>
              </a:rPr>
              <a:t>Have(Has) got-</a:t>
            </a:r>
            <a:r>
              <a:rPr lang="ru-RU" sz="6000" b="1" dirty="0"/>
              <a:t>иметь</a:t>
            </a:r>
            <a:br>
              <a:rPr lang="ru-RU" sz="6000" dirty="0"/>
            </a:br>
            <a:r>
              <a:rPr lang="ru-RU" sz="6000" b="1" dirty="0"/>
              <a:t>В чем разница?</a:t>
            </a:r>
            <a:br>
              <a:rPr lang="ru-RU" sz="6000" dirty="0"/>
            </a:br>
            <a:endParaRPr lang="ru-RU" sz="6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76BF09-23FC-42A2-89AA-D1833BC93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199"/>
            <a:ext cx="8689976" cy="271338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72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E11D24-8C8D-42E5-B67C-50E81873F6DD}"/>
              </a:ext>
            </a:extLst>
          </p:cNvPr>
          <p:cNvSpPr/>
          <p:nvPr/>
        </p:nvSpPr>
        <p:spPr>
          <a:xfrm>
            <a:off x="1073425" y="477078"/>
            <a:ext cx="9965635" cy="518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</a:t>
            </a: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ru-RU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</a:t>
            </a: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 got</a:t>
            </a:r>
            <a:endParaRPr lang="ru-RU" sz="6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используется, если перед глаголом стоят местоимения </a:t>
            </a:r>
            <a:endParaRPr lang="ru-RU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ru-RU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ru-RU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RU" sz="60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(он, она, оно) </a:t>
            </a:r>
            <a:endParaRPr lang="ru-RU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575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AB2725-82B8-4EF8-A1D7-BA92F97E0995}"/>
              </a:ext>
            </a:extLst>
          </p:cNvPr>
          <p:cNvSpPr/>
          <p:nvPr/>
        </p:nvSpPr>
        <p:spPr>
          <a:xfrm>
            <a:off x="1205948" y="1192695"/>
            <a:ext cx="9753600" cy="3707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Глагол и оборот мы </a:t>
            </a:r>
            <a:r>
              <a:rPr lang="ru-RU" sz="5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переводим</a:t>
            </a:r>
            <a:endParaRPr lang="ru-RU" sz="5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по-русски 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одинаково</a:t>
            </a: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НО они </a:t>
            </a:r>
            <a:r>
              <a:rPr lang="ru-RU" sz="5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по-разному</a:t>
            </a: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строят 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отрицания</a:t>
            </a:r>
            <a:endParaRPr lang="ru-RU" sz="5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5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BC24831-663B-4AF2-9BA2-D8EB2F58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67557"/>
              </p:ext>
            </p:extLst>
          </p:nvPr>
        </p:nvGraphicFramePr>
        <p:xfrm>
          <a:off x="1009934" y="2226408"/>
          <a:ext cx="10372299" cy="3123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63100">
                  <a:extLst>
                    <a:ext uri="{9D8B030D-6E8A-4147-A177-3AD203B41FA5}">
                      <a16:colId xmlns:a16="http://schemas.microsoft.com/office/drawing/2014/main" val="1080881547"/>
                    </a:ext>
                  </a:extLst>
                </a:gridCol>
                <a:gridCol w="5209199">
                  <a:extLst>
                    <a:ext uri="{9D8B030D-6E8A-4147-A177-3AD203B41FA5}">
                      <a16:colId xmlns:a16="http://schemas.microsoft.com/office/drawing/2014/main" val="289126948"/>
                    </a:ext>
                  </a:extLst>
                </a:gridCol>
              </a:tblGrid>
              <a:tr h="31235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You have a dog.</a:t>
                      </a:r>
                      <a:endParaRPr lang="ru-RU" sz="4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</a:rPr>
                        <a:t>У тебя есть собака.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He has a dog.</a:t>
                      </a:r>
                      <a:endParaRPr lang="ru-RU" sz="4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</a:rPr>
                        <a:t>У него есть собака.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You have got a dog.</a:t>
                      </a:r>
                      <a:endParaRPr lang="ru-RU" sz="4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</a:rPr>
                        <a:t>У тебя есть собака.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rgbClr val="002060"/>
                          </a:solidFill>
                          <a:effectLst/>
                        </a:rPr>
                        <a:t>He has got a dog.</a:t>
                      </a:r>
                      <a:endParaRPr lang="ru-RU" sz="4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effectLst/>
                        </a:rPr>
                        <a:t>У него есть собака.</a:t>
                      </a:r>
                      <a:endParaRPr lang="ru-RU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3694194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64F393F6-D104-4209-8C73-AEBBCB9CB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979" y="1199331"/>
            <a:ext cx="978544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предложения</a:t>
            </a:r>
            <a:endParaRPr kumimoji="0" lang="ru-RU" alt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08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C9D633A-9E4C-48BC-8727-DC7E9792A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440156"/>
              </p:ext>
            </p:extLst>
          </p:nvPr>
        </p:nvGraphicFramePr>
        <p:xfrm>
          <a:off x="573206" y="1705502"/>
          <a:ext cx="10668000" cy="4660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5429">
                  <a:extLst>
                    <a:ext uri="{9D8B030D-6E8A-4147-A177-3AD203B41FA5}">
                      <a16:colId xmlns:a16="http://schemas.microsoft.com/office/drawing/2014/main" val="2072396684"/>
                    </a:ext>
                  </a:extLst>
                </a:gridCol>
                <a:gridCol w="5632571">
                  <a:extLst>
                    <a:ext uri="{9D8B030D-6E8A-4147-A177-3AD203B41FA5}">
                      <a16:colId xmlns:a16="http://schemas.microsoft.com/office/drawing/2014/main" val="746212132"/>
                    </a:ext>
                  </a:extLst>
                </a:gridCol>
              </a:tblGrid>
              <a:tr h="4504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You don't have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a dog.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тебя нет собаки</a:t>
                      </a:r>
                      <a:r>
                        <a:rPr lang="en-US" sz="4800" dirty="0">
                          <a:effectLst/>
                        </a:rPr>
                        <a:t>.</a:t>
                      </a:r>
                      <a:endParaRPr lang="ru-RU" sz="4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He doesn't have 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a dog.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него нет собаки.</a:t>
                      </a:r>
                      <a:endParaRPr lang="ru-R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You have not got 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a dog.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тебя нет собаки</a:t>
                      </a:r>
                      <a:r>
                        <a:rPr lang="en-US" sz="4800" dirty="0">
                          <a:effectLst/>
                        </a:rPr>
                        <a:t>.</a:t>
                      </a:r>
                      <a:endParaRPr lang="ru-RU" sz="4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He has not got 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a dog.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него нет собаки</a:t>
                      </a:r>
                      <a:r>
                        <a:rPr lang="en-US" sz="4800" dirty="0">
                          <a:effectLst/>
                        </a:rPr>
                        <a:t>.</a:t>
                      </a:r>
                      <a:endParaRPr lang="ru-R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614864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7B298F6-32C1-4BB0-A062-3D5C0940E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573" y="997616"/>
            <a:ext cx="89938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Отрицательные предложения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4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2D209E2-A278-41AF-A1BA-975D1F554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907011"/>
              </p:ext>
            </p:extLst>
          </p:nvPr>
        </p:nvGraphicFramePr>
        <p:xfrm>
          <a:off x="490330" y="1524000"/>
          <a:ext cx="11158331" cy="353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1453">
                  <a:extLst>
                    <a:ext uri="{9D8B030D-6E8A-4147-A177-3AD203B41FA5}">
                      <a16:colId xmlns:a16="http://schemas.microsoft.com/office/drawing/2014/main" val="73769971"/>
                    </a:ext>
                  </a:extLst>
                </a:gridCol>
                <a:gridCol w="5556878">
                  <a:extLst>
                    <a:ext uri="{9D8B030D-6E8A-4147-A177-3AD203B41FA5}">
                      <a16:colId xmlns:a16="http://schemas.microsoft.com/office/drawing/2014/main" val="3260676286"/>
                    </a:ext>
                  </a:extLst>
                </a:gridCol>
              </a:tblGrid>
              <a:tr h="35383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Do you have</a:t>
                      </a:r>
                      <a:r>
                        <a:rPr lang="ru-RU" sz="48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a dog?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тебя есть собака?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Does he have a</a:t>
                      </a:r>
                      <a:r>
                        <a:rPr lang="ru-RU" sz="48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dog</a:t>
                      </a:r>
                      <a:r>
                        <a:rPr lang="ru-RU" sz="4800" dirty="0">
                          <a:solidFill>
                            <a:srgbClr val="002060"/>
                          </a:solidFill>
                          <a:effectLst/>
                        </a:rPr>
                        <a:t>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него есть собака?</a:t>
                      </a:r>
                      <a:endParaRPr lang="ru-R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Have you got a dog.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тебя есть собака?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</a:rPr>
                        <a:t>Has he got a dog.</a:t>
                      </a:r>
                      <a:endParaRPr lang="ru-RU" sz="4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>
                          <a:effectLst/>
                        </a:rPr>
                        <a:t>У него есть собака?</a:t>
                      </a:r>
                      <a:endParaRPr lang="ru-R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126408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619180E8-0A0C-40A7-A261-738C35C93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164" y="917590"/>
            <a:ext cx="92695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Вопросительные предложения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71223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17</TotalTime>
  <Words>198</Words>
  <Application>Microsoft Office PowerPoint</Application>
  <PresentationFormat>Широкоэкранный</PresentationFormat>
  <Paragraphs>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Tw Cen MT</vt:lpstr>
      <vt:lpstr>Капля</vt:lpstr>
      <vt:lpstr>Глагол Have(Has)-иметь Оборот Have(Has) got-иметь В чем разница?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Глагол Have(Has)-иметь Оборот Have(Has) got-иметь В чем разница? </dc:title>
  <dc:creator>Оля</dc:creator>
  <cp:lastModifiedBy>Оля</cp:lastModifiedBy>
  <cp:revision>1</cp:revision>
  <dcterms:created xsi:type="dcterms:W3CDTF">2025-02-05T17:04:38Z</dcterms:created>
  <dcterms:modified xsi:type="dcterms:W3CDTF">2025-02-05T17:22:08Z</dcterms:modified>
</cp:coreProperties>
</file>